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58" r:id="rId4"/>
    <p:sldId id="257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hyperlink" Target="http://www.centr7ya.ihfo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entr7ya.ihfo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7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3" y="3815405"/>
            <a:ext cx="4562467" cy="3042595"/>
          </a:xfrm>
          <a:prstGeom prst="rect">
            <a:avLst/>
          </a:prstGeom>
          <a:effectLst>
            <a:outerShdw blurRad="965200" dist="50800" dir="5400000" algn="ctr" rotWithShape="0">
              <a:srgbClr val="000000"/>
            </a:outerShdw>
            <a:softEdge rad="127000"/>
          </a:effec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476672"/>
            <a:ext cx="6624735" cy="3600399"/>
          </a:xfrm>
        </p:spPr>
        <p:txBody>
          <a:bodyPr/>
          <a:lstStyle/>
          <a:p>
            <a:pPr algn="ctr"/>
            <a:r>
              <a:rPr lang="ru-RU" sz="6000" b="1" dirty="0" err="1">
                <a:latin typeface="Times New Roman" pitchFamily="18" charset="0"/>
                <a:cs typeface="Times New Roman" pitchFamily="18" charset="0"/>
              </a:rPr>
              <a:t>Ресурсотека</a:t>
            </a:r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 жизнестойкости для родителей</a:t>
            </a:r>
          </a:p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572000" y="4345558"/>
            <a:ext cx="4572000" cy="25258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80000"/>
              </a:lnSpc>
              <a:spcBef>
                <a:spcPts val="800"/>
              </a:spcBef>
              <a:buClr>
                <a:srgbClr val="8585E0"/>
              </a:buClr>
              <a:defRPr/>
            </a:pP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400" dirty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Александра Александровна </a:t>
            </a:r>
            <a:r>
              <a:rPr lang="ru-RU" sz="2400" dirty="0" err="1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Кузовкова</a:t>
            </a:r>
            <a:r>
              <a:rPr lang="ru-RU" sz="2400" dirty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, </a:t>
            </a:r>
          </a:p>
          <a:p>
            <a:pPr algn="r">
              <a:lnSpc>
                <a:spcPct val="80000"/>
              </a:lnSpc>
              <a:spcBef>
                <a:spcPts val="800"/>
              </a:spcBef>
              <a:buClr>
                <a:srgbClr val="8585E0"/>
              </a:buClr>
              <a:defRPr/>
            </a:pPr>
            <a:r>
              <a:rPr lang="ru-RU" dirty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психолог кризисного отделения</a:t>
            </a:r>
          </a:p>
          <a:p>
            <a:pPr algn="r">
              <a:lnSpc>
                <a:spcPct val="80000"/>
              </a:lnSpc>
              <a:spcBef>
                <a:spcPts val="800"/>
              </a:spcBef>
              <a:buClr>
                <a:srgbClr val="8585E0"/>
              </a:buClr>
              <a:defRPr/>
            </a:pPr>
            <a:r>
              <a:rPr lang="ru-RU" dirty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Государственного бюджетного учреждения </a:t>
            </a:r>
          </a:p>
          <a:p>
            <a:pPr algn="r">
              <a:lnSpc>
                <a:spcPct val="80000"/>
              </a:lnSpc>
              <a:spcBef>
                <a:spcPts val="800"/>
              </a:spcBef>
              <a:buClr>
                <a:srgbClr val="8585E0"/>
              </a:buClr>
              <a:defRPr/>
            </a:pPr>
            <a:r>
              <a:rPr lang="ru-RU" dirty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«Курганский центр социальной помощи семье и детям»</a:t>
            </a:r>
          </a:p>
          <a:p>
            <a:pPr algn="r">
              <a:lnSpc>
                <a:spcPct val="80000"/>
              </a:lnSpc>
              <a:spcBef>
                <a:spcPts val="800"/>
              </a:spcBef>
              <a:buClr>
                <a:srgbClr val="8585E0"/>
              </a:buClr>
              <a:defRPr/>
            </a:pPr>
            <a:r>
              <a:rPr lang="ru-RU" dirty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(г. Курган, ул. Ленина 48, (3522) 46 01 08)</a:t>
            </a:r>
          </a:p>
          <a:p>
            <a:pPr algn="r">
              <a:lnSpc>
                <a:spcPct val="80000"/>
              </a:lnSpc>
              <a:spcBef>
                <a:spcPts val="800"/>
              </a:spcBef>
              <a:buClr>
                <a:srgbClr val="8585E0"/>
              </a:buClr>
              <a:defRPr/>
            </a:pPr>
            <a:r>
              <a:rPr lang="en-US" dirty="0">
                <a:latin typeface="Times New Roman" pitchFamily="18" charset="0"/>
                <a:ea typeface="Arial Unicode MS" pitchFamily="34" charset="-128"/>
                <a:cs typeface="Times New Roman" pitchFamily="18" charset="0"/>
                <a:hlinkClick r:id="rId4"/>
              </a:rPr>
              <a:t>www.centr7ya.ihfo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2319" y="0"/>
            <a:ext cx="1655763" cy="159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162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188640"/>
            <a:ext cx="5904656" cy="6192688"/>
          </a:xfrm>
        </p:spPr>
        <p:txBody>
          <a:bodyPr>
            <a:noAutofit/>
          </a:bodyPr>
          <a:lstStyle/>
          <a:p>
            <a:pPr marL="0" lvl="0" indent="0" algn="ctr">
              <a:spcAft>
                <a:spcPts val="0"/>
              </a:spcAft>
              <a:buClrTx/>
              <a:buNone/>
            </a:pPr>
            <a:r>
              <a:rPr lang="ru-RU" sz="2700" b="1" u="sng" dirty="0" smtClean="0">
                <a:solidFill>
                  <a:schemeClr val="tx1"/>
                </a:solidFill>
                <a:latin typeface="Times New Roman"/>
                <a:ea typeface="Times New Roman"/>
              </a:rPr>
              <a:t>Качества, способствующие развитию </a:t>
            </a:r>
          </a:p>
          <a:p>
            <a:pPr marL="0" lvl="0" indent="0" algn="ctr">
              <a:spcAft>
                <a:spcPts val="0"/>
              </a:spcAft>
              <a:buClrTx/>
              <a:buNone/>
            </a:pPr>
            <a:r>
              <a:rPr lang="ru-RU" sz="2700" b="1" u="sng" dirty="0" smtClean="0">
                <a:solidFill>
                  <a:schemeClr val="tx1"/>
                </a:solidFill>
                <a:latin typeface="Times New Roman"/>
                <a:ea typeface="Times New Roman"/>
              </a:rPr>
              <a:t>жизнестойкости в поведении детей:</a:t>
            </a:r>
          </a:p>
          <a:p>
            <a:pPr marL="0" lvl="0" indent="0" algn="ctr">
              <a:spcAft>
                <a:spcPts val="0"/>
              </a:spcAft>
              <a:buClrTx/>
              <a:buNone/>
            </a:pPr>
            <a:endParaRPr lang="ru-RU" sz="2700" b="1" dirty="0" smtClean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457200" lvl="0" indent="-457200" algn="just">
              <a:spcAft>
                <a:spcPts val="0"/>
              </a:spcAft>
              <a:buClrTx/>
              <a:buFont typeface="Arial" pitchFamily="34" charset="0"/>
              <a:buChar char="•"/>
            </a:pPr>
            <a:r>
              <a:rPr lang="ru-RU" sz="27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высокая </a:t>
            </a:r>
            <a:r>
              <a:rPr lang="ru-RU" sz="2700" dirty="0">
                <a:solidFill>
                  <a:schemeClr val="tx1"/>
                </a:solidFill>
                <a:latin typeface="Times New Roman"/>
                <a:ea typeface="Times New Roman"/>
              </a:rPr>
              <a:t>адаптивность </a:t>
            </a:r>
            <a:endParaRPr lang="ru-RU" sz="2700" dirty="0" smtClean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457200" lvl="0" indent="-457200" algn="just">
              <a:spcAft>
                <a:spcPts val="0"/>
              </a:spcAft>
              <a:buClrTx/>
              <a:buFont typeface="Arial" pitchFamily="34" charset="0"/>
              <a:buChar char="•"/>
            </a:pPr>
            <a:r>
              <a:rPr lang="ru-RU" sz="27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уверенность </a:t>
            </a:r>
            <a:r>
              <a:rPr lang="ru-RU" sz="2700" dirty="0">
                <a:solidFill>
                  <a:schemeClr val="tx1"/>
                </a:solidFill>
                <a:latin typeface="Times New Roman"/>
                <a:ea typeface="Times New Roman"/>
              </a:rPr>
              <a:t>в себе </a:t>
            </a:r>
            <a:endParaRPr lang="ru-RU" sz="2700" dirty="0" smtClean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457200" lvl="0" indent="-457200" algn="just">
              <a:spcAft>
                <a:spcPts val="0"/>
              </a:spcAft>
              <a:buClrTx/>
              <a:buFont typeface="Arial" pitchFamily="34" charset="0"/>
              <a:buChar char="•"/>
            </a:pPr>
            <a:r>
              <a:rPr lang="ru-RU" sz="27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независимость</a:t>
            </a:r>
            <a:endParaRPr lang="ru-RU" sz="27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457200" lvl="0" indent="-457200" algn="just">
              <a:spcAft>
                <a:spcPts val="0"/>
              </a:spcAft>
              <a:buClrTx/>
              <a:buFont typeface="Arial" pitchFamily="34" charset="0"/>
              <a:buChar char="•"/>
            </a:pPr>
            <a:r>
              <a:rPr lang="ru-RU" sz="2700" dirty="0">
                <a:solidFill>
                  <a:schemeClr val="tx1"/>
                </a:solidFill>
                <a:latin typeface="Times New Roman"/>
                <a:ea typeface="Times New Roman"/>
              </a:rPr>
              <a:t>стремление к достижениям </a:t>
            </a:r>
            <a:endParaRPr lang="ru-RU" sz="2700" dirty="0" smtClean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457200" lvl="0" indent="-457200" algn="just">
              <a:spcAft>
                <a:spcPts val="0"/>
              </a:spcAft>
              <a:buClrTx/>
              <a:buFont typeface="Arial" pitchFamily="34" charset="0"/>
              <a:buChar char="•"/>
            </a:pPr>
            <a:r>
              <a:rPr lang="ru-RU" sz="27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ограничение контактов</a:t>
            </a:r>
          </a:p>
          <a:p>
            <a:pPr marL="0" lvl="0" indent="0" algn="just">
              <a:spcAft>
                <a:spcPts val="0"/>
              </a:spcAft>
              <a:buClrTx/>
              <a:buNone/>
            </a:pPr>
            <a:r>
              <a:rPr lang="ru-RU" sz="2700" dirty="0" smtClean="0">
                <a:latin typeface="Times New Roman"/>
                <a:ea typeface="Times New Roman"/>
              </a:rPr>
              <a:t> 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5505" y="3573016"/>
            <a:ext cx="4088286" cy="352888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346" y="0"/>
            <a:ext cx="1655763" cy="159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158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346" y="0"/>
            <a:ext cx="1655763" cy="159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132856"/>
            <a:ext cx="4888884" cy="4888884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88640"/>
            <a:ext cx="8424936" cy="6192688"/>
          </a:xfrm>
        </p:spPr>
        <p:txBody>
          <a:bodyPr>
            <a:noAutofit/>
          </a:bodyPr>
          <a:lstStyle/>
          <a:p>
            <a:pPr marL="0" lvl="0" indent="0" algn="ctr">
              <a:spcAft>
                <a:spcPts val="0"/>
              </a:spcAft>
              <a:buClrTx/>
              <a:buNone/>
            </a:pPr>
            <a:r>
              <a:rPr lang="ru-RU" sz="4400" dirty="0" smtClean="0">
                <a:effectLst/>
                <a:latin typeface="Times New Roman"/>
                <a:ea typeface="Times New Roman"/>
              </a:rPr>
              <a:t>Дети должны знать, что </a:t>
            </a:r>
            <a:endParaRPr lang="ru-RU" sz="2000" dirty="0" smtClean="0">
              <a:latin typeface="Times New Roman"/>
              <a:ea typeface="Times New Roman"/>
            </a:endParaRPr>
          </a:p>
          <a:p>
            <a:pPr marL="0" lvl="0" indent="0" algn="ctr">
              <a:spcAft>
                <a:spcPts val="0"/>
              </a:spcAft>
              <a:buClrTx/>
              <a:buNone/>
            </a:pPr>
            <a:r>
              <a:rPr lang="ru-RU" sz="4400" dirty="0" smtClean="0">
                <a:effectLst/>
                <a:latin typeface="Times New Roman"/>
                <a:ea typeface="Times New Roman"/>
              </a:rPr>
              <a:t>рядом </a:t>
            </a:r>
            <a:r>
              <a:rPr lang="ru-RU" sz="4400" dirty="0" smtClean="0">
                <a:effectLst/>
                <a:latin typeface="Times New Roman"/>
                <a:ea typeface="Times New Roman"/>
              </a:rPr>
              <a:t>всегда есть </a:t>
            </a:r>
            <a:endParaRPr lang="ru-RU" sz="4400" dirty="0" smtClean="0">
              <a:effectLst/>
              <a:latin typeface="Times New Roman"/>
              <a:ea typeface="Times New Roman"/>
            </a:endParaRPr>
          </a:p>
          <a:p>
            <a:pPr marL="0" lvl="0" indent="0" algn="ctr">
              <a:spcAft>
                <a:spcPts val="0"/>
              </a:spcAft>
              <a:buClrTx/>
              <a:buNone/>
            </a:pPr>
            <a:r>
              <a:rPr lang="ru-RU" sz="4400" dirty="0" smtClean="0">
                <a:effectLst/>
                <a:latin typeface="Times New Roman"/>
                <a:ea typeface="Times New Roman"/>
              </a:rPr>
              <a:t>взрослые</a:t>
            </a:r>
            <a:r>
              <a:rPr lang="ru-RU" sz="4400" dirty="0" smtClean="0">
                <a:effectLst/>
                <a:latin typeface="Times New Roman"/>
                <a:ea typeface="Times New Roman"/>
              </a:rPr>
              <a:t>, готовые помочь</a:t>
            </a:r>
            <a:endParaRPr lang="ru-RU" sz="44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22237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620688"/>
            <a:ext cx="6796778" cy="5760640"/>
          </a:xfrm>
        </p:spPr>
        <p:txBody>
          <a:bodyPr>
            <a:noAutofit/>
          </a:bodyPr>
          <a:lstStyle/>
          <a:p>
            <a:pPr marL="0" lvl="0" indent="0" algn="ctr">
              <a:spcAft>
                <a:spcPts val="0"/>
              </a:spcAft>
              <a:buClrTx/>
              <a:buNone/>
            </a:pPr>
            <a:r>
              <a:rPr lang="ru-RU" sz="8800" dirty="0" smtClean="0">
                <a:effectLst/>
                <a:latin typeface="Times New Roman"/>
                <a:ea typeface="Times New Roman"/>
              </a:rPr>
              <a:t>  Спасибо за      внимание!</a:t>
            </a:r>
            <a:endParaRPr lang="ru-RU" sz="88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789040"/>
            <a:ext cx="4910336" cy="306896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4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346" y="0"/>
            <a:ext cx="1655763" cy="159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16015" y="4332180"/>
            <a:ext cx="4405289" cy="27474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80000"/>
              </a:lnSpc>
              <a:spcBef>
                <a:spcPts val="800"/>
              </a:spcBef>
              <a:buClr>
                <a:srgbClr val="8585E0"/>
              </a:buClr>
              <a:defRPr/>
            </a:pP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400" dirty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Александра Александровна </a:t>
            </a:r>
            <a:r>
              <a:rPr lang="ru-RU" sz="2400" dirty="0" err="1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Кузовкова</a:t>
            </a:r>
            <a:r>
              <a:rPr lang="ru-RU" sz="2400" dirty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, </a:t>
            </a:r>
          </a:p>
          <a:p>
            <a:pPr algn="r">
              <a:lnSpc>
                <a:spcPct val="80000"/>
              </a:lnSpc>
              <a:spcBef>
                <a:spcPts val="800"/>
              </a:spcBef>
              <a:buClr>
                <a:srgbClr val="8585E0"/>
              </a:buClr>
              <a:defRPr/>
            </a:pPr>
            <a:r>
              <a:rPr lang="ru-RU" dirty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психолог кризисного отделения</a:t>
            </a:r>
          </a:p>
          <a:p>
            <a:pPr algn="r">
              <a:lnSpc>
                <a:spcPct val="80000"/>
              </a:lnSpc>
              <a:spcBef>
                <a:spcPts val="800"/>
              </a:spcBef>
              <a:buClr>
                <a:srgbClr val="8585E0"/>
              </a:buClr>
              <a:defRPr/>
            </a:pPr>
            <a:r>
              <a:rPr lang="ru-RU" dirty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Государственного бюджетного учреждения </a:t>
            </a:r>
          </a:p>
          <a:p>
            <a:pPr algn="r">
              <a:lnSpc>
                <a:spcPct val="80000"/>
              </a:lnSpc>
              <a:spcBef>
                <a:spcPts val="800"/>
              </a:spcBef>
              <a:buClr>
                <a:srgbClr val="8585E0"/>
              </a:buClr>
              <a:defRPr/>
            </a:pPr>
            <a:r>
              <a:rPr lang="ru-RU" dirty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«Курганский центр социальной помощи семье и детям»</a:t>
            </a:r>
          </a:p>
          <a:p>
            <a:pPr algn="r">
              <a:lnSpc>
                <a:spcPct val="80000"/>
              </a:lnSpc>
              <a:spcBef>
                <a:spcPts val="800"/>
              </a:spcBef>
              <a:buClr>
                <a:srgbClr val="8585E0"/>
              </a:buClr>
              <a:defRPr/>
            </a:pPr>
            <a:r>
              <a:rPr lang="ru-RU" dirty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(г. Курган, ул. Ленина 48, (3522) 46 01 08)</a:t>
            </a:r>
          </a:p>
          <a:p>
            <a:pPr algn="r">
              <a:lnSpc>
                <a:spcPct val="80000"/>
              </a:lnSpc>
              <a:spcBef>
                <a:spcPts val="800"/>
              </a:spcBef>
              <a:buClr>
                <a:srgbClr val="8585E0"/>
              </a:buClr>
              <a:defRPr/>
            </a:pPr>
            <a:r>
              <a:rPr lang="en-US" dirty="0">
                <a:latin typeface="Times New Roman" pitchFamily="18" charset="0"/>
                <a:ea typeface="Arial Unicode MS" pitchFamily="34" charset="-128"/>
                <a:cs typeface="Times New Roman" pitchFamily="18" charset="0"/>
                <a:hlinkClick r:id="rId4"/>
              </a:rPr>
              <a:t>www.centr7ya.ihfo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732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346" y="0"/>
            <a:ext cx="1655763" cy="159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39470" y="1268760"/>
            <a:ext cx="7173416" cy="4209648"/>
          </a:xfrm>
        </p:spPr>
        <p:txBody>
          <a:bodyPr>
            <a:normAutofit/>
          </a:bodyPr>
          <a:lstStyle/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	</a:t>
            </a:r>
            <a:r>
              <a:rPr lang="ru-RU" sz="3600" dirty="0" smtClean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Жизнестойкость – это способность личности преодолевать сложные жизненные обстоятельства	</a:t>
            </a: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4941168"/>
            <a:ext cx="7164288" cy="1916832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511123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4313" y="2803525"/>
            <a:ext cx="3633787" cy="125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6713" y="2955925"/>
            <a:ext cx="3633787" cy="125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1403648" y="476672"/>
            <a:ext cx="5688632" cy="548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u="sng" dirty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Компоненты жизнестойкости</a:t>
            </a:r>
            <a:endParaRPr lang="ru-RU" sz="2800" b="1" u="sng" dirty="0">
              <a:solidFill>
                <a:srgbClr val="000000"/>
              </a:solidFill>
              <a:effectLst/>
              <a:latin typeface="Times New Roman"/>
              <a:ea typeface="Calibri"/>
              <a:cs typeface="Arial"/>
            </a:endParaRPr>
          </a:p>
        </p:txBody>
      </p:sp>
      <p:pic>
        <p:nvPicPr>
          <p:cNvPr id="6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346" y="0"/>
            <a:ext cx="1655763" cy="159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Равнобедренный треугольник 1"/>
          <p:cNvSpPr/>
          <p:nvPr/>
        </p:nvSpPr>
        <p:spPr>
          <a:xfrm>
            <a:off x="2123982" y="1988840"/>
            <a:ext cx="4247964" cy="4032448"/>
          </a:xfrm>
          <a:prstGeom prst="triangl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100387" y="1598612"/>
            <a:ext cx="2295153" cy="3902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80000"/>
              </a:lnSpc>
              <a:spcBef>
                <a:spcPts val="800"/>
              </a:spcBef>
              <a:buClr>
                <a:srgbClr val="8585E0"/>
              </a:buClr>
              <a:defRPr/>
            </a:pPr>
            <a:r>
              <a:rPr lang="ru-RU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Вовлеченность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7101" y="5685909"/>
            <a:ext cx="1391728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>
              <a:lnSpc>
                <a:spcPct val="80000"/>
              </a:lnSpc>
              <a:spcBef>
                <a:spcPts val="800"/>
              </a:spcBef>
              <a:buClr>
                <a:srgbClr val="8585E0"/>
              </a:buClr>
              <a:defRPr/>
            </a:pPr>
            <a: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Контроль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53455" y="5633490"/>
            <a:ext cx="2185214" cy="3877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>
              <a:lnSpc>
                <a:spcPct val="80000"/>
              </a:lnSpc>
              <a:spcBef>
                <a:spcPts val="800"/>
              </a:spcBef>
              <a:buClr>
                <a:srgbClr val="8585E0"/>
              </a:buClr>
              <a:defRPr/>
            </a:pPr>
            <a: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Принятие риска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744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620688"/>
            <a:ext cx="6912768" cy="4176464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высоком уровне </a:t>
            </a:r>
            <a:r>
              <a:rPr lang="ru-RU" sz="2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включенности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возрастает потребность в контакте с другими людьми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высоком уровне </a:t>
            </a:r>
            <a:r>
              <a:rPr lang="ru-RU" sz="2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контроля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велики старания влиять на события, а не страдать от беспомощности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высоком уровне </a:t>
            </a:r>
            <a:r>
              <a:rPr lang="ru-RU" sz="2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принятия риска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велико стремление обучаться на своем положении и негативном опыте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0922" y="4077072"/>
            <a:ext cx="3903907" cy="2940943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4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346" y="0"/>
            <a:ext cx="1655763" cy="159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0678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980728"/>
            <a:ext cx="6912768" cy="4176464"/>
          </a:xfrm>
        </p:spPr>
        <p:txBody>
          <a:bodyPr>
            <a:noAutofit/>
          </a:bodyPr>
          <a:lstStyle/>
          <a:p>
            <a:pPr indent="449580"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u="sng" dirty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Факторами, влияющими на развитие жизнестойкости, являются:</a:t>
            </a:r>
          </a:p>
          <a:p>
            <a:pPr marL="906780" indent="-457200" algn="just">
              <a:lnSpc>
                <a:spcPct val="115000"/>
              </a:lnSpc>
              <a:spcAft>
                <a:spcPts val="1000"/>
              </a:spcAft>
              <a:buClrTx/>
              <a:buFont typeface="Arial" pitchFamily="34" charset="0"/>
              <a:buChar char="•"/>
            </a:pPr>
            <a:r>
              <a:rPr lang="ru-RU" sz="2800" dirty="0">
                <a:solidFill>
                  <a:schemeClr val="tx1"/>
                </a:solidFill>
                <a:latin typeface="Times New Roman"/>
                <a:ea typeface="Calibri"/>
                <a:cs typeface="Arial"/>
              </a:rPr>
              <a:t>социальная сфера (семья, педагогический коллектив, сверстники) </a:t>
            </a:r>
            <a:endParaRPr lang="ru-RU" sz="2800" dirty="0" smtClean="0">
              <a:solidFill>
                <a:schemeClr val="tx1"/>
              </a:solidFill>
              <a:latin typeface="Times New Roman"/>
              <a:ea typeface="Calibri"/>
              <a:cs typeface="Arial"/>
            </a:endParaRPr>
          </a:p>
          <a:p>
            <a:pPr marL="906780" indent="-457200" algn="just">
              <a:lnSpc>
                <a:spcPct val="115000"/>
              </a:lnSpc>
              <a:spcAft>
                <a:spcPts val="1000"/>
              </a:spcAft>
              <a:buClrTx/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/>
                <a:ea typeface="Calibri"/>
                <a:cs typeface="Arial"/>
              </a:rPr>
              <a:t>культурная </a:t>
            </a:r>
            <a:r>
              <a:rPr lang="ru-RU" sz="2800" dirty="0">
                <a:solidFill>
                  <a:schemeClr val="tx1"/>
                </a:solidFill>
                <a:latin typeface="Times New Roman"/>
                <a:ea typeface="Calibri"/>
                <a:cs typeface="Arial"/>
              </a:rPr>
              <a:t>среда (идеалы, традиции, образы, </a:t>
            </a:r>
            <a:r>
              <a:rPr lang="ru-RU" sz="2800" dirty="0" smtClean="0">
                <a:solidFill>
                  <a:schemeClr val="tx1"/>
                </a:solidFill>
                <a:latin typeface="Times New Roman"/>
                <a:ea typeface="Calibri"/>
                <a:cs typeface="Arial"/>
              </a:rPr>
              <a:t>ценности)</a:t>
            </a:r>
            <a:endParaRPr lang="ru-RU" sz="2800" dirty="0">
              <a:solidFill>
                <a:schemeClr val="tx1"/>
              </a:solidFill>
              <a:effectLst/>
              <a:latin typeface="Times New Roman"/>
              <a:ea typeface="Calibri"/>
              <a:cs typeface="Arial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4387607"/>
            <a:ext cx="3707904" cy="2470391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346" y="0"/>
            <a:ext cx="1655763" cy="159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32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1240" y="4149080"/>
            <a:ext cx="4335543" cy="2885888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5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346" y="0"/>
            <a:ext cx="1655763" cy="159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187624" y="799306"/>
            <a:ext cx="5328592" cy="140555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/>
                <a:ea typeface="Calibri"/>
                <a:cs typeface="Arial"/>
              </a:rPr>
              <a:t>Стресс – это ответная реакция организма человека на перенапряжение, негативные эмоции</a:t>
            </a:r>
            <a:endParaRPr lang="ru-RU" sz="2400" dirty="0">
              <a:solidFill>
                <a:schemeClr val="tx1"/>
              </a:solidFill>
              <a:latin typeface="Times New Roman"/>
              <a:cs typeface="Arial"/>
            </a:endParaRPr>
          </a:p>
          <a:p>
            <a:pPr algn="ctr"/>
            <a:endParaRPr lang="ru-RU" sz="2400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2051720" y="2492896"/>
            <a:ext cx="576064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499992" y="2492896"/>
            <a:ext cx="576064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1043608" y="3933056"/>
            <a:ext cx="2016224" cy="10801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«Полезные»</a:t>
            </a: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стрессы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644008" y="3933056"/>
            <a:ext cx="1872208" cy="10801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Вредные стрессы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5912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3284984"/>
            <a:ext cx="5633868" cy="3820467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4641696"/>
          </a:xfrm>
        </p:spPr>
        <p:txBody>
          <a:bodyPr>
            <a:normAutofit/>
          </a:bodyPr>
          <a:lstStyle/>
          <a:p>
            <a:pPr marL="4572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b="1" u="sng" dirty="0" smtClean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Основные техники формирования жизнестойкости</a:t>
            </a:r>
            <a:endParaRPr lang="ru-RU" sz="2800" b="1" dirty="0">
              <a:solidFill>
                <a:srgbClr val="000000"/>
              </a:solidFill>
              <a:latin typeface="Times New Roman"/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ClrTx/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/>
                <a:ea typeface="Calibri"/>
                <a:cs typeface="Arial"/>
              </a:rPr>
              <a:t>Реконструкция ситуаций </a:t>
            </a:r>
            <a:endParaRPr lang="ru-RU" sz="2800" dirty="0">
              <a:solidFill>
                <a:schemeClr val="tx1"/>
              </a:solidFill>
              <a:latin typeface="Times New Roman"/>
              <a:ea typeface="Calibri"/>
              <a:cs typeface="Arial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ClrTx/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/>
                <a:ea typeface="Calibri"/>
                <a:cs typeface="Arial"/>
              </a:rPr>
              <a:t> Фокусировка </a:t>
            </a:r>
          </a:p>
          <a:p>
            <a:pPr>
              <a:lnSpc>
                <a:spcPct val="115000"/>
              </a:lnSpc>
              <a:spcAft>
                <a:spcPts val="1000"/>
              </a:spcAft>
              <a:buClrTx/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/>
                <a:ea typeface="Calibri"/>
                <a:cs typeface="Arial"/>
              </a:rPr>
              <a:t> Компенсаторное самосовершенствование </a:t>
            </a:r>
            <a:endParaRPr lang="ru-RU" sz="2800" dirty="0">
              <a:solidFill>
                <a:schemeClr val="tx1"/>
              </a:solidFill>
              <a:latin typeface="Times New Roman"/>
              <a:ea typeface="Calibri"/>
              <a:cs typeface="Arial"/>
            </a:endParaRPr>
          </a:p>
          <a:p>
            <a:pPr marL="45720" indent="0">
              <a:buNone/>
            </a:pP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346" y="0"/>
            <a:ext cx="1655763" cy="159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770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4581128"/>
            <a:ext cx="3563617" cy="2335907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799306"/>
            <a:ext cx="6192688" cy="4861941"/>
          </a:xfrm>
        </p:spPr>
        <p:txBody>
          <a:bodyPr>
            <a:normAutofit fontScale="92500" lnSpcReduction="20000"/>
          </a:bodyPr>
          <a:lstStyle/>
          <a:p>
            <a:pPr marL="4572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000" b="1" u="sng" dirty="0" smtClean="0">
                <a:solidFill>
                  <a:srgbClr val="000000"/>
                </a:solidFill>
                <a:latin typeface="Times New Roman"/>
                <a:ea typeface="Calibri"/>
                <a:cs typeface="Arial"/>
              </a:rPr>
              <a:t>Повышению жизнестойкости способствует: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  <a:buClrTx/>
              <a:buFont typeface="Arial" pitchFamily="34" charset="0"/>
              <a:buChar char="•"/>
            </a:pPr>
            <a:r>
              <a:rPr lang="ru-RU" sz="3000" dirty="0" smtClean="0">
                <a:solidFill>
                  <a:schemeClr val="tx1"/>
                </a:solidFill>
                <a:latin typeface="Times New Roman"/>
                <a:ea typeface="Calibri"/>
                <a:cs typeface="Arial"/>
              </a:rPr>
              <a:t> расслабляющие </a:t>
            </a:r>
            <a:r>
              <a:rPr lang="ru-RU" sz="3000" dirty="0">
                <a:solidFill>
                  <a:schemeClr val="tx1"/>
                </a:solidFill>
                <a:latin typeface="Times New Roman"/>
                <a:ea typeface="Calibri"/>
                <a:cs typeface="Arial"/>
              </a:rPr>
              <a:t>практики </a:t>
            </a:r>
            <a:endParaRPr lang="ru-RU" sz="3000" dirty="0" smtClean="0">
              <a:solidFill>
                <a:schemeClr val="tx1"/>
              </a:solidFill>
              <a:latin typeface="Times New Roman"/>
              <a:ea typeface="Calibri"/>
              <a:cs typeface="Arial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  <a:buClrTx/>
              <a:buFont typeface="Arial" pitchFamily="34" charset="0"/>
              <a:buChar char="•"/>
            </a:pPr>
            <a:r>
              <a:rPr lang="ru-RU" sz="3000" dirty="0" smtClean="0">
                <a:solidFill>
                  <a:schemeClr val="tx1"/>
                </a:solidFill>
                <a:latin typeface="Times New Roman"/>
                <a:ea typeface="Calibri"/>
                <a:cs typeface="Arial"/>
              </a:rPr>
              <a:t> правильное питание</a:t>
            </a:r>
            <a:endParaRPr lang="ru-RU" sz="3000" dirty="0">
              <a:solidFill>
                <a:schemeClr val="tx1"/>
              </a:solidFill>
              <a:latin typeface="Times New Roman"/>
              <a:ea typeface="Calibri"/>
              <a:cs typeface="Arial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  <a:buClrTx/>
              <a:buFont typeface="Arial" pitchFamily="34" charset="0"/>
              <a:buChar char="•"/>
            </a:pPr>
            <a:r>
              <a:rPr lang="ru-RU" sz="3000" dirty="0" smtClean="0">
                <a:solidFill>
                  <a:schemeClr val="tx1"/>
                </a:solidFill>
                <a:latin typeface="Times New Roman"/>
                <a:ea typeface="Calibri"/>
                <a:cs typeface="Arial"/>
              </a:rPr>
              <a:t> практика </a:t>
            </a:r>
            <a:r>
              <a:rPr lang="ru-RU" sz="3000" dirty="0" err="1">
                <a:solidFill>
                  <a:schemeClr val="tx1"/>
                </a:solidFill>
                <a:latin typeface="Times New Roman"/>
                <a:ea typeface="Calibri"/>
                <a:cs typeface="Arial"/>
              </a:rPr>
              <a:t>совладания</a:t>
            </a:r>
            <a:r>
              <a:rPr lang="ru-RU" sz="3000" dirty="0">
                <a:solidFill>
                  <a:schemeClr val="tx1"/>
                </a:solidFill>
                <a:latin typeface="Times New Roman"/>
                <a:ea typeface="Calibri"/>
                <a:cs typeface="Arial"/>
              </a:rPr>
              <a:t> </a:t>
            </a:r>
            <a:r>
              <a:rPr lang="ru-RU" sz="3000" dirty="0" smtClean="0">
                <a:solidFill>
                  <a:schemeClr val="tx1"/>
                </a:solidFill>
                <a:latin typeface="Times New Roman"/>
                <a:ea typeface="Calibri"/>
                <a:cs typeface="Arial"/>
              </a:rPr>
              <a:t>с эмоциями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  <a:buClrTx/>
              <a:buFont typeface="Arial" pitchFamily="34" charset="0"/>
              <a:buChar char="•"/>
            </a:pPr>
            <a:r>
              <a:rPr lang="ru-RU" sz="3000" dirty="0" smtClean="0">
                <a:solidFill>
                  <a:schemeClr val="tx1"/>
                </a:solidFill>
                <a:latin typeface="Times New Roman"/>
                <a:ea typeface="Calibri"/>
                <a:cs typeface="Arial"/>
              </a:rPr>
              <a:t> развитие </a:t>
            </a:r>
            <a:r>
              <a:rPr lang="ru-RU" sz="3000" dirty="0">
                <a:solidFill>
                  <a:schemeClr val="tx1"/>
                </a:solidFill>
                <a:latin typeface="Times New Roman"/>
                <a:ea typeface="Calibri"/>
                <a:cs typeface="Arial"/>
              </a:rPr>
              <a:t>навыков общения </a:t>
            </a:r>
            <a:endParaRPr lang="ru-RU" sz="3000" dirty="0" smtClean="0">
              <a:solidFill>
                <a:schemeClr val="tx1"/>
              </a:solidFill>
              <a:latin typeface="Times New Roman"/>
              <a:ea typeface="Calibri"/>
              <a:cs typeface="Arial"/>
            </a:endParaRPr>
          </a:p>
          <a:p>
            <a:pPr marL="45720" indent="0" algn="just">
              <a:lnSpc>
                <a:spcPct val="115000"/>
              </a:lnSpc>
              <a:spcAft>
                <a:spcPts val="1000"/>
              </a:spcAft>
              <a:buClrTx/>
              <a:buNone/>
            </a:pPr>
            <a:r>
              <a:rPr lang="ru-RU" sz="3000" dirty="0" smtClean="0">
                <a:solidFill>
                  <a:schemeClr val="tx1"/>
                </a:solidFill>
                <a:latin typeface="Times New Roman"/>
                <a:ea typeface="Calibri"/>
                <a:cs typeface="Arial"/>
              </a:rPr>
              <a:t>и </a:t>
            </a:r>
            <a:r>
              <a:rPr lang="ru-RU" sz="3000" dirty="0">
                <a:solidFill>
                  <a:schemeClr val="tx1"/>
                </a:solidFill>
                <a:latin typeface="Times New Roman"/>
                <a:ea typeface="Calibri"/>
                <a:cs typeface="Arial"/>
              </a:rPr>
              <a:t>социальной </a:t>
            </a:r>
            <a:r>
              <a:rPr lang="ru-RU" sz="3000" dirty="0" smtClean="0">
                <a:solidFill>
                  <a:schemeClr val="tx1"/>
                </a:solidFill>
                <a:latin typeface="Times New Roman"/>
                <a:ea typeface="Calibri"/>
                <a:cs typeface="Arial"/>
              </a:rPr>
              <a:t>поддержки</a:t>
            </a:r>
            <a:endParaRPr lang="ru-RU" sz="3000" dirty="0">
              <a:solidFill>
                <a:schemeClr val="tx1"/>
              </a:solidFill>
              <a:latin typeface="Times New Roman"/>
              <a:ea typeface="Calibri"/>
              <a:cs typeface="Arial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  <a:buClrTx/>
              <a:buFont typeface="Arial" pitchFamily="34" charset="0"/>
              <a:buChar char="•"/>
            </a:pPr>
            <a:r>
              <a:rPr lang="ru-RU" sz="3000" dirty="0" smtClean="0">
                <a:solidFill>
                  <a:schemeClr val="tx1"/>
                </a:solidFill>
                <a:latin typeface="Times New Roman"/>
                <a:ea typeface="Calibri"/>
                <a:cs typeface="Arial"/>
              </a:rPr>
              <a:t> избавление </a:t>
            </a:r>
            <a:r>
              <a:rPr lang="ru-RU" sz="3000" dirty="0">
                <a:solidFill>
                  <a:schemeClr val="tx1"/>
                </a:solidFill>
                <a:latin typeface="Times New Roman"/>
                <a:ea typeface="Calibri"/>
                <a:cs typeface="Arial"/>
              </a:rPr>
              <a:t>от вредных </a:t>
            </a:r>
            <a:r>
              <a:rPr lang="ru-RU" sz="3000" dirty="0" smtClean="0">
                <a:solidFill>
                  <a:schemeClr val="tx1"/>
                </a:solidFill>
                <a:latin typeface="Times New Roman"/>
                <a:ea typeface="Calibri"/>
                <a:cs typeface="Arial"/>
              </a:rPr>
              <a:t>привычек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346" y="0"/>
            <a:ext cx="1655763" cy="159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76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2062077"/>
            <a:ext cx="5771009" cy="4797152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548680"/>
            <a:ext cx="8496944" cy="5832648"/>
          </a:xfrm>
        </p:spPr>
        <p:txBody>
          <a:bodyPr>
            <a:noAutofit/>
          </a:bodyPr>
          <a:lstStyle/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b="1" u="sng" dirty="0">
                <a:latin typeface="Times New Roman"/>
                <a:ea typeface="Times New Roman"/>
              </a:rPr>
              <a:t>С</a:t>
            </a:r>
            <a:r>
              <a:rPr lang="ru-RU" sz="2800" b="1" u="sng" dirty="0" smtClean="0">
                <a:latin typeface="Times New Roman"/>
                <a:ea typeface="Times New Roman"/>
              </a:rPr>
              <a:t>тратегии </a:t>
            </a:r>
            <a:r>
              <a:rPr lang="ru-RU" sz="2800" b="1" u="sng" dirty="0">
                <a:latin typeface="Times New Roman"/>
                <a:ea typeface="Times New Roman"/>
              </a:rPr>
              <a:t>в поведении людей:</a:t>
            </a:r>
          </a:p>
          <a:p>
            <a:pPr marL="4572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>
                <a:latin typeface="Times New Roman"/>
                <a:ea typeface="Times New Roman"/>
              </a:rPr>
              <a:t>• </a:t>
            </a:r>
            <a:r>
              <a:rPr lang="ru-RU" sz="2800" dirty="0">
                <a:solidFill>
                  <a:schemeClr val="tx1"/>
                </a:solidFill>
                <a:latin typeface="Times New Roman"/>
                <a:ea typeface="Times New Roman"/>
              </a:rPr>
              <a:t>планирование решения </a:t>
            </a:r>
            <a:r>
              <a:rPr lang="ru-RU" sz="28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проблемы </a:t>
            </a:r>
          </a:p>
          <a:p>
            <a:pPr marL="4572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/>
                <a:ea typeface="Times New Roman"/>
              </a:rPr>
              <a:t>• агрессивные усилия</a:t>
            </a:r>
            <a:endParaRPr lang="ru-RU" sz="28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4572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/>
                <a:ea typeface="Times New Roman"/>
              </a:rPr>
              <a:t>• </a:t>
            </a:r>
            <a:r>
              <a:rPr lang="ru-RU" sz="2800" dirty="0">
                <a:solidFill>
                  <a:schemeClr val="tx1"/>
                </a:solidFill>
                <a:latin typeface="Times New Roman"/>
                <a:ea typeface="Times New Roman"/>
              </a:rPr>
              <a:t>принятие </a:t>
            </a:r>
            <a:r>
              <a:rPr lang="ru-RU" sz="28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ответственности </a:t>
            </a:r>
            <a:endParaRPr lang="ru-RU" sz="28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4572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/>
                <a:ea typeface="Times New Roman"/>
              </a:rPr>
              <a:t>• самоконтроль</a:t>
            </a:r>
          </a:p>
          <a:p>
            <a:pPr marL="4572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/>
                <a:ea typeface="Times New Roman"/>
              </a:rPr>
              <a:t>•положительная переоценка</a:t>
            </a:r>
            <a:endParaRPr lang="ru-RU" sz="28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4572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>
                <a:solidFill>
                  <a:schemeClr val="tx1"/>
                </a:solidFill>
                <a:latin typeface="Times New Roman"/>
                <a:ea typeface="Times New Roman"/>
              </a:rPr>
              <a:t>• поиск социальной </a:t>
            </a:r>
            <a:r>
              <a:rPr lang="ru-RU" sz="28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поддержки</a:t>
            </a:r>
            <a:endParaRPr lang="ru-RU" sz="28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4572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>
                <a:solidFill>
                  <a:schemeClr val="tx1"/>
                </a:solidFill>
                <a:latin typeface="Times New Roman"/>
                <a:ea typeface="Times New Roman"/>
              </a:rPr>
              <a:t>• </a:t>
            </a:r>
            <a:r>
              <a:rPr lang="ru-RU" sz="2800" dirty="0" err="1" smtClean="0">
                <a:solidFill>
                  <a:schemeClr val="tx1"/>
                </a:solidFill>
                <a:latin typeface="Times New Roman"/>
                <a:ea typeface="Times New Roman"/>
              </a:rPr>
              <a:t>дистанцирование</a:t>
            </a:r>
            <a:endParaRPr lang="ru-RU" sz="28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4572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>
                <a:solidFill>
                  <a:schemeClr val="tx1"/>
                </a:solidFill>
                <a:latin typeface="Times New Roman"/>
                <a:ea typeface="Times New Roman"/>
              </a:rPr>
              <a:t>• </a:t>
            </a:r>
            <a:r>
              <a:rPr lang="ru-RU" sz="28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бегство-избегание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346" y="0"/>
            <a:ext cx="1655763" cy="159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047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184</TotalTime>
  <Words>282</Words>
  <Application>Microsoft Office PowerPoint</Application>
  <PresentationFormat>Экран (4:3)</PresentationFormat>
  <Paragraphs>60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Гармония</dc:creator>
  <cp:lastModifiedBy>Гаромония</cp:lastModifiedBy>
  <cp:revision>17</cp:revision>
  <dcterms:created xsi:type="dcterms:W3CDTF">2017-05-10T07:07:47Z</dcterms:created>
  <dcterms:modified xsi:type="dcterms:W3CDTF">2017-05-12T03:13:20Z</dcterms:modified>
</cp:coreProperties>
</file>